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410" r:id="rId2"/>
    <p:sldId id="404" r:id="rId3"/>
    <p:sldId id="412" r:id="rId4"/>
    <p:sldId id="415" r:id="rId5"/>
    <p:sldId id="409" r:id="rId6"/>
    <p:sldId id="416" r:id="rId7"/>
    <p:sldId id="413" r:id="rId8"/>
    <p:sldId id="417" r:id="rId9"/>
    <p:sldId id="414" r:id="rId10"/>
    <p:sldId id="418" r:id="rId11"/>
    <p:sldId id="419" r:id="rId12"/>
  </p:sldIdLst>
  <p:sldSz cx="18288000" cy="10287000"/>
  <p:notesSz cx="6797675" cy="9926638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Classic" panose="020B0604020202020204" charset="0"/>
      <p:regular r:id="rId18"/>
    </p:embeddedFont>
    <p:embeddedFont>
      <p:font typeface="Montserrat Classic Bold" panose="020B0604020202020204" charset="0"/>
      <p:regular r:id="rId19"/>
    </p:embeddedFont>
    <p:embeddedFont>
      <p:font typeface="Montserrat Extra-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sung" id="{74FBB587-DC7C-48D1-B7A5-A08E122716BC}">
          <p14:sldIdLst>
            <p14:sldId id="410"/>
            <p14:sldId id="404"/>
          </p14:sldIdLst>
        </p14:section>
        <p14:section name="Predigt" id="{4F16FDA8-EC14-479E-9E76-AC601A82C0C5}">
          <p14:sldIdLst>
            <p14:sldId id="412"/>
            <p14:sldId id="415"/>
            <p14:sldId id="409"/>
            <p14:sldId id="416"/>
            <p14:sldId id="413"/>
            <p14:sldId id="417"/>
            <p14:sldId id="414"/>
            <p14:sldId id="418"/>
            <p14:sldId id="4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speter Herzog" initials="HH" lastIdx="1" clrIdx="0">
    <p:extLst>
      <p:ext uri="{19B8F6BF-5375-455C-9EA6-DF929625EA0E}">
        <p15:presenceInfo xmlns:p15="http://schemas.microsoft.com/office/powerpoint/2012/main" userId="0cc799c176b271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5" autoAdjust="0"/>
    <p:restoredTop sz="96247" autoAdjust="0"/>
  </p:normalViewPr>
  <p:slideViewPr>
    <p:cSldViewPr>
      <p:cViewPr varScale="1">
        <p:scale>
          <a:sx n="80" d="100"/>
          <a:sy n="80" d="100"/>
        </p:scale>
        <p:origin x="144" y="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406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5F086-F54D-4DE6-9454-8EFF63BD64FA}" type="datetimeFigureOut">
              <a:rPr lang="de-CH" smtClean="0"/>
              <a:t>27.01.2024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5A462-92A8-4032-B9CF-90F1F76DA83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908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03070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829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82626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370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642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7241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1811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16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1138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3871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5A462-92A8-4032-B9CF-90F1F76DA83F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425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rzlich Willk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911F426A-840C-464A-A395-4F497556B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5537274" cy="2484852"/>
          </a:xfrm>
          <a:prstGeom prst="rect">
            <a:avLst/>
          </a:prstGeom>
        </p:spPr>
      </p:pic>
      <p:sp>
        <p:nvSpPr>
          <p:cNvPr id="12" name="AutoShape 3">
            <a:extLst>
              <a:ext uri="{FF2B5EF4-FFF2-40B4-BE49-F238E27FC236}">
                <a16:creationId xmlns:a16="http://schemas.microsoft.com/office/drawing/2014/main" id="{7E2891D5-DC87-46BC-B8AD-CF27B7C55CCF}"/>
              </a:ext>
            </a:extLst>
          </p:cNvPr>
          <p:cNvSpPr/>
          <p:nvPr userDrawn="1"/>
        </p:nvSpPr>
        <p:spPr>
          <a:xfrm>
            <a:off x="0" y="4245358"/>
            <a:ext cx="15136231" cy="5611708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75E9986B-80E2-43F2-BD85-1BF9BB00FAEE}"/>
              </a:ext>
            </a:extLst>
          </p:cNvPr>
          <p:cNvSpPr txBox="1"/>
          <p:nvPr userDrawn="1"/>
        </p:nvSpPr>
        <p:spPr>
          <a:xfrm>
            <a:off x="738894" y="4791243"/>
            <a:ext cx="10936022" cy="4356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560"/>
              </a:lnSpc>
            </a:pPr>
            <a:r>
              <a:rPr lang="en-US" sz="9600" dirty="0">
                <a:solidFill>
                  <a:srgbClr val="FFFFFF"/>
                </a:solidFill>
                <a:latin typeface="Montserrat Extra-Bold"/>
              </a:rPr>
              <a:t>HERZLICH</a:t>
            </a:r>
          </a:p>
          <a:p>
            <a:pPr>
              <a:lnSpc>
                <a:spcPts val="10560"/>
              </a:lnSpc>
            </a:pPr>
            <a:r>
              <a:rPr lang="en-US" sz="9600" dirty="0">
                <a:solidFill>
                  <a:srgbClr val="FFFFFF"/>
                </a:solidFill>
                <a:latin typeface="Montserrat Extra-Bold"/>
              </a:rPr>
              <a:t>WILLKOMMEN</a:t>
            </a:r>
          </a:p>
          <a:p>
            <a:pPr>
              <a:lnSpc>
                <a:spcPts val="2640"/>
              </a:lnSpc>
            </a:pPr>
            <a:endParaRPr lang="en-US" sz="9600" dirty="0">
              <a:solidFill>
                <a:srgbClr val="FFFFFF"/>
              </a:solidFill>
              <a:latin typeface="Montserrat Extra-Bold"/>
            </a:endParaRPr>
          </a:p>
          <a:p>
            <a:pPr>
              <a:lnSpc>
                <a:spcPts val="10560"/>
              </a:lnSpc>
            </a:pPr>
            <a:r>
              <a:rPr lang="en-US" sz="9600" dirty="0" err="1">
                <a:solidFill>
                  <a:srgbClr val="FFFFFF"/>
                </a:solidFill>
                <a:latin typeface="Montserrat"/>
              </a:rPr>
              <a:t>zum</a:t>
            </a:r>
            <a:r>
              <a:rPr lang="en-US" sz="9600" dirty="0">
                <a:solidFill>
                  <a:srgbClr val="FFFFFF"/>
                </a:solidFill>
                <a:latin typeface="Montserrat"/>
              </a:rPr>
              <a:t> </a:t>
            </a:r>
            <a:r>
              <a:rPr lang="en-US" sz="9600" dirty="0" err="1">
                <a:solidFill>
                  <a:srgbClr val="FFFFFF"/>
                </a:solidFill>
                <a:latin typeface="Montserrat"/>
              </a:rPr>
              <a:t>Gottesdienst</a:t>
            </a:r>
            <a:endParaRPr lang="en-US" sz="960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56EA58EE-BCFC-481C-A26A-021816E29F5F}"/>
              </a:ext>
            </a:extLst>
          </p:cNvPr>
          <p:cNvSpPr/>
          <p:nvPr userDrawn="1"/>
        </p:nvSpPr>
        <p:spPr>
          <a:xfrm rot="16200000">
            <a:off x="1878024" y="6555721"/>
            <a:ext cx="53131" cy="221709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ön, sind sie da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42D8C13E-3D1C-43E6-AF6C-98DFE2E86D08}"/>
              </a:ext>
            </a:extLst>
          </p:cNvPr>
          <p:cNvSpPr txBox="1"/>
          <p:nvPr userDrawn="1"/>
        </p:nvSpPr>
        <p:spPr>
          <a:xfrm>
            <a:off x="1028700" y="6837070"/>
            <a:ext cx="10663910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en-US" sz="7500" dirty="0">
                <a:solidFill>
                  <a:srgbClr val="000000"/>
                </a:solidFill>
                <a:latin typeface="Montserrat Extra-Bold"/>
              </a:rPr>
              <a:t>SCHÖN, SIND SIE DA!</a:t>
            </a:r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C62100B-FFCC-4690-890A-4CCAD31C85C2}"/>
              </a:ext>
            </a:extLst>
          </p:cNvPr>
          <p:cNvSpPr/>
          <p:nvPr userDrawn="1"/>
        </p:nvSpPr>
        <p:spPr>
          <a:xfrm rot="16200000">
            <a:off x="2113432" y="8125943"/>
            <a:ext cx="47625" cy="2217090"/>
          </a:xfrm>
          <a:prstGeom prst="rect">
            <a:avLst/>
          </a:prstGeom>
          <a:solidFill>
            <a:srgbClr val="AA1919"/>
          </a:solidFill>
        </p:spPr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744735D5-328E-4043-AC02-209CEBB42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55C0ED0B-1555-428C-91A0-53D8FCD198F6}"/>
              </a:ext>
            </a:extLst>
          </p:cNvPr>
          <p:cNvSpPr txBox="1"/>
          <p:nvPr userDrawn="1"/>
        </p:nvSpPr>
        <p:spPr>
          <a:xfrm>
            <a:off x="1028700" y="7887197"/>
            <a:ext cx="10663910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Montserrat Classic"/>
              </a:rPr>
              <a:t>Gleich geht es los...</a:t>
            </a:r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6F144D86-35EB-4007-A5A2-A3BA25A42FC8}"/>
              </a:ext>
            </a:extLst>
          </p:cNvPr>
          <p:cNvSpPr/>
          <p:nvPr userDrawn="1"/>
        </p:nvSpPr>
        <p:spPr>
          <a:xfrm>
            <a:off x="16392966" y="0"/>
            <a:ext cx="1895034" cy="10287000"/>
          </a:xfrm>
          <a:prstGeom prst="rect">
            <a:avLst/>
          </a:prstGeom>
          <a:solidFill>
            <a:srgbClr val="AA1919"/>
          </a:solidFill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utiges Pro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543E268F-AEAB-4DBE-AB5D-B4AB2FEC232D}"/>
              </a:ext>
            </a:extLst>
          </p:cNvPr>
          <p:cNvSpPr/>
          <p:nvPr userDrawn="1"/>
        </p:nvSpPr>
        <p:spPr>
          <a:xfrm>
            <a:off x="0" y="8380883"/>
            <a:ext cx="18560462" cy="1906117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6846E-567B-4B09-A20D-87058D6C3D00}"/>
              </a:ext>
            </a:extLst>
          </p:cNvPr>
          <p:cNvSpPr txBox="1"/>
          <p:nvPr userDrawn="1"/>
        </p:nvSpPr>
        <p:spPr>
          <a:xfrm>
            <a:off x="1028700" y="3581765"/>
            <a:ext cx="129436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7500" dirty="0">
                <a:solidFill>
                  <a:srgbClr val="000000"/>
                </a:solidFill>
                <a:latin typeface="Montserrat Extra-Bold"/>
              </a:rPr>
              <a:t>HEUTIGES PROGRAMM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580D49-D4B0-4586-8AA8-3F8D04B39E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7" name="AutoShape 6">
            <a:extLst>
              <a:ext uri="{FF2B5EF4-FFF2-40B4-BE49-F238E27FC236}">
                <a16:creationId xmlns:a16="http://schemas.microsoft.com/office/drawing/2014/main" id="{8A04CF19-2FF8-42B9-83A7-CCFD4D5830C5}"/>
              </a:ext>
            </a:extLst>
          </p:cNvPr>
          <p:cNvSpPr/>
          <p:nvPr userDrawn="1"/>
        </p:nvSpPr>
        <p:spPr>
          <a:xfrm rot="16200000">
            <a:off x="2122957" y="3659083"/>
            <a:ext cx="47625" cy="221709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9BAFC8AC-A3DE-491A-9BA8-381129D446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4800966"/>
            <a:ext cx="16268700" cy="3238134"/>
          </a:xfrm>
        </p:spPr>
        <p:txBody>
          <a:bodyPr>
            <a:normAutofit/>
          </a:bodyPr>
          <a:lstStyle>
            <a:lvl1pPr algn="l">
              <a:defRPr lang="de-DE" sz="4800" kern="1200" smtClean="0">
                <a:solidFill>
                  <a:srgbClr val="000000"/>
                </a:solidFill>
                <a:latin typeface="Montserrat Classic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5472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digt nachhö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8D522B50-481E-460E-94F7-19FD0782EF36}"/>
              </a:ext>
            </a:extLst>
          </p:cNvPr>
          <p:cNvSpPr/>
          <p:nvPr userDrawn="1"/>
        </p:nvSpPr>
        <p:spPr>
          <a:xfrm>
            <a:off x="0" y="-296682"/>
            <a:ext cx="19519039" cy="10583682"/>
          </a:xfrm>
          <a:prstGeom prst="rect">
            <a:avLst/>
          </a:prstGeom>
          <a:solidFill>
            <a:srgbClr val="AA1919"/>
          </a:solidFill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415A8B-FEEF-4B15-BC01-785FA95EBE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93BF99-37DD-4255-BC31-09CF5E2B9671}"/>
              </a:ext>
            </a:extLst>
          </p:cNvPr>
          <p:cNvSpPr txBox="1"/>
          <p:nvPr userDrawn="1"/>
        </p:nvSpPr>
        <p:spPr>
          <a:xfrm>
            <a:off x="1028700" y="3581765"/>
            <a:ext cx="129436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7500">
                <a:solidFill>
                  <a:srgbClr val="FFFFFF"/>
                </a:solidFill>
                <a:latin typeface="Montserrat Extra-Bold"/>
              </a:rPr>
              <a:t>PREDIGT NACHHÖREN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5910C-7D46-49FD-A102-967C319E5051}"/>
              </a:ext>
            </a:extLst>
          </p:cNvPr>
          <p:cNvSpPr txBox="1"/>
          <p:nvPr userDrawn="1"/>
        </p:nvSpPr>
        <p:spPr>
          <a:xfrm>
            <a:off x="1038225" y="5143500"/>
            <a:ext cx="15442053" cy="135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59"/>
              </a:lnSpc>
            </a:pPr>
            <a:r>
              <a:rPr lang="en-US" sz="4800">
                <a:solidFill>
                  <a:srgbClr val="FFFFFF"/>
                </a:solidFill>
                <a:latin typeface="Montserrat Classic"/>
              </a:rPr>
              <a:t>wöchentlich als Podcast auf      Spotify</a:t>
            </a:r>
          </a:p>
          <a:p>
            <a:pPr algn="just">
              <a:lnSpc>
                <a:spcPts val="5039"/>
              </a:lnSpc>
            </a:pPr>
            <a:endParaRPr lang="en-US" sz="4800">
              <a:solidFill>
                <a:srgbClr val="FFFFFF"/>
              </a:solidFill>
              <a:latin typeface="Montserrat Classic"/>
            </a:endParaRP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68EA81AB-0E33-44FA-834A-62B52C2D3490}"/>
              </a:ext>
            </a:extLst>
          </p:cNvPr>
          <p:cNvSpPr/>
          <p:nvPr userDrawn="1"/>
        </p:nvSpPr>
        <p:spPr>
          <a:xfrm rot="16200000">
            <a:off x="2122957" y="3659083"/>
            <a:ext cx="47625" cy="221709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FD3FD930-556D-40BF-AF84-1A21A9E1733D}"/>
              </a:ext>
            </a:extLst>
          </p:cNvPr>
          <p:cNvSpPr/>
          <p:nvPr userDrawn="1"/>
        </p:nvSpPr>
        <p:spPr>
          <a:xfrm rot="16200000">
            <a:off x="2122957" y="3862802"/>
            <a:ext cx="47625" cy="221709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361A51-142F-413C-AEB5-2BBBCA5F61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6364"/>
          <a:stretch>
            <a:fillRect/>
          </a:stretch>
        </p:blipFill>
        <p:spPr>
          <a:xfrm>
            <a:off x="9752848" y="5203976"/>
            <a:ext cx="670939" cy="6383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1E6136-4973-4F06-89DB-41F6939D78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4491235" y="8364716"/>
            <a:ext cx="3382654" cy="893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334F2C-75BA-43BC-B9F8-21C26342BD0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8063957" y="8364716"/>
            <a:ext cx="3377782" cy="8570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FCE1F7-BA6E-4828-A91A-1921E90EC88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1028700" y="8414409"/>
            <a:ext cx="3293233" cy="8438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E71715-86BC-48E5-82F6-C49C258CB2B5}"/>
              </a:ext>
            </a:extLst>
          </p:cNvPr>
          <p:cNvSpPr txBox="1"/>
          <p:nvPr userDrawn="1"/>
        </p:nvSpPr>
        <p:spPr>
          <a:xfrm>
            <a:off x="1028700" y="7089985"/>
            <a:ext cx="11475052" cy="1011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20"/>
              </a:lnSpc>
            </a:pPr>
            <a:r>
              <a:rPr lang="en-US" sz="2872" spc="-60">
                <a:solidFill>
                  <a:srgbClr val="FFFFFF"/>
                </a:solidFill>
                <a:latin typeface="Montserrat Classic"/>
              </a:rPr>
              <a:t>Auf Spotify und allen anderen Podcast Plattformen unter dem Suchbegriff "Evangelische Kirchgemeinde Berg TG"</a:t>
            </a:r>
          </a:p>
        </p:txBody>
      </p:sp>
    </p:spTree>
    <p:extLst>
      <p:ext uri="{BB962C8B-B14F-4D97-AF65-F5344CB8AC3E}">
        <p14:creationId xmlns:p14="http://schemas.microsoft.com/office/powerpoint/2010/main" val="3549647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digt nachse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1829FBE2-55FA-4B7C-A436-EC393B9057E5}"/>
              </a:ext>
            </a:extLst>
          </p:cNvPr>
          <p:cNvSpPr/>
          <p:nvPr userDrawn="1"/>
        </p:nvSpPr>
        <p:spPr>
          <a:xfrm rot="16200000">
            <a:off x="16126943" y="3638682"/>
            <a:ext cx="47625" cy="2217090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943E06-E018-4EC5-9E6D-CF0E9CF29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06E7C3-731A-4B2D-90DC-12A997678556}"/>
              </a:ext>
            </a:extLst>
          </p:cNvPr>
          <p:cNvSpPr txBox="1"/>
          <p:nvPr userDrawn="1"/>
        </p:nvSpPr>
        <p:spPr>
          <a:xfrm>
            <a:off x="1028700" y="4961539"/>
            <a:ext cx="16221075" cy="3792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sz="4800" dirty="0">
                <a:solidFill>
                  <a:srgbClr val="000000"/>
                </a:solidFill>
                <a:latin typeface="Montserrat Classic"/>
              </a:rPr>
              <a:t>auf dem        YouTube </a:t>
            </a: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Kanal</a:t>
            </a:r>
            <a:endParaRPr lang="en-US" sz="4200" dirty="0">
              <a:solidFill>
                <a:srgbClr val="000000"/>
              </a:solidFill>
              <a:latin typeface="Montserrat Classic"/>
            </a:endParaRPr>
          </a:p>
          <a:p>
            <a:pPr algn="r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"</a:t>
            </a: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Evangelische</a:t>
            </a: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Kirchgemeinde</a:t>
            </a: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 Berg"</a:t>
            </a:r>
          </a:p>
          <a:p>
            <a:pPr algn="r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 </a:t>
            </a:r>
          </a:p>
          <a:p>
            <a:pPr algn="r">
              <a:lnSpc>
                <a:spcPts val="5040"/>
              </a:lnSpc>
            </a:pPr>
            <a:endParaRPr lang="en-US" sz="4200" dirty="0">
              <a:solidFill>
                <a:srgbClr val="000000"/>
              </a:solidFill>
              <a:latin typeface="Montserrat Classic"/>
            </a:endParaRPr>
          </a:p>
          <a:p>
            <a:pPr algn="r">
              <a:lnSpc>
                <a:spcPts val="5040"/>
              </a:lnSpc>
            </a:pP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mit</a:t>
            </a: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schriftlichen</a:t>
            </a: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Vertiefungsmaterialien</a:t>
            </a:r>
            <a:endParaRPr lang="en-US" sz="4200" dirty="0">
              <a:solidFill>
                <a:srgbClr val="000000"/>
              </a:solidFill>
              <a:latin typeface="Montserrat Classic"/>
            </a:endParaRPr>
          </a:p>
          <a:p>
            <a:pPr algn="r">
              <a:lnSpc>
                <a:spcPts val="5039"/>
              </a:lnSpc>
            </a:pPr>
            <a:r>
              <a:rPr lang="en-US" sz="4200" dirty="0" err="1">
                <a:solidFill>
                  <a:srgbClr val="000000"/>
                </a:solidFill>
                <a:latin typeface="Montserrat Classic"/>
              </a:rPr>
              <a:t>unter</a:t>
            </a:r>
            <a:r>
              <a:rPr lang="en-US" sz="4200" dirty="0">
                <a:solidFill>
                  <a:srgbClr val="000000"/>
                </a:solidFill>
                <a:latin typeface="Montserrat Classic"/>
              </a:rPr>
              <a:t> </a:t>
            </a:r>
            <a:r>
              <a:rPr lang="en-US" sz="4200" u="sng" dirty="0">
                <a:solidFill>
                  <a:srgbClr val="AA1919"/>
                </a:solidFill>
                <a:latin typeface="Montserrat Classic"/>
              </a:rPr>
              <a:t>www.evang-berg.ch/gottesdienstblatt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74C52D-364E-423F-9D1D-0E087D6FC3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906388" y="5003181"/>
            <a:ext cx="742812" cy="5213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E95E4E-CB3F-4F6C-AB7F-E571C91FC45D}"/>
              </a:ext>
            </a:extLst>
          </p:cNvPr>
          <p:cNvSpPr txBox="1"/>
          <p:nvPr userDrawn="1"/>
        </p:nvSpPr>
        <p:spPr>
          <a:xfrm>
            <a:off x="4315623" y="3432352"/>
            <a:ext cx="129436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000"/>
              </a:lnSpc>
            </a:pPr>
            <a:r>
              <a:rPr lang="en-US" sz="7500">
                <a:solidFill>
                  <a:srgbClr val="AA1919"/>
                </a:solidFill>
                <a:latin typeface="Montserrat Extra-Bold"/>
              </a:rPr>
              <a:t>PREDIGT NACHSEHEN</a:t>
            </a:r>
          </a:p>
        </p:txBody>
      </p:sp>
    </p:spTree>
    <p:extLst>
      <p:ext uri="{BB962C8B-B14F-4D97-AF65-F5344CB8AC3E}">
        <p14:creationId xmlns:p14="http://schemas.microsoft.com/office/powerpoint/2010/main" val="373044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lässe in der neuen Wo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37B0A2A1-96D4-45FC-8026-B26332F481A9}"/>
              </a:ext>
            </a:extLst>
          </p:cNvPr>
          <p:cNvSpPr/>
          <p:nvPr userDrawn="1"/>
        </p:nvSpPr>
        <p:spPr>
          <a:xfrm>
            <a:off x="0" y="8367142"/>
            <a:ext cx="18288000" cy="1919858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70CC14-B50E-45E9-85C9-9948F92161C3}"/>
              </a:ext>
            </a:extLst>
          </p:cNvPr>
          <p:cNvSpPr txBox="1"/>
          <p:nvPr userDrawn="1"/>
        </p:nvSpPr>
        <p:spPr>
          <a:xfrm>
            <a:off x="1028700" y="1019175"/>
            <a:ext cx="16977835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Montserrat Extra-Bold"/>
              </a:rPr>
              <a:t>ANLÄSSE IN DER</a:t>
            </a:r>
          </a:p>
          <a:p>
            <a:pPr algn="just"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Montserrat Extra-Bold"/>
              </a:rPr>
              <a:t>NEUEN WOCHE</a:t>
            </a: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3405B9B9-B6F2-4116-BA73-9E75143B4C97}"/>
              </a:ext>
            </a:extLst>
          </p:cNvPr>
          <p:cNvSpPr/>
          <p:nvPr userDrawn="1"/>
        </p:nvSpPr>
        <p:spPr>
          <a:xfrm rot="16200000">
            <a:off x="2122957" y="2381425"/>
            <a:ext cx="47625" cy="2217090"/>
          </a:xfrm>
          <a:prstGeom prst="rect">
            <a:avLst/>
          </a:prstGeom>
          <a:solidFill>
            <a:srgbClr val="AA1919"/>
          </a:solid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64B15-EC8A-4AC2-9B6C-566586D83A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3796765" y="1028700"/>
            <a:ext cx="3462535" cy="1553812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DFEF090-6BDB-4472-890A-1A263694E6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3785" y="3767198"/>
            <a:ext cx="2226615" cy="4552318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lang="de-DE" sz="3300" kern="1200" smtClean="0">
                <a:solidFill>
                  <a:srgbClr val="000000"/>
                </a:solidFill>
                <a:latin typeface="Montserrat Classic Bold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F3F75A94-1C29-40DD-B39C-60D5961215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34447" y="3781140"/>
            <a:ext cx="12567553" cy="453837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lang="de-DE" sz="3300" kern="1200" smtClean="0">
                <a:solidFill>
                  <a:srgbClr val="000000"/>
                </a:solidFill>
                <a:latin typeface="Montserrat Classic"/>
                <a:ea typeface="+mn-ea"/>
                <a:cs typeface="+mn-cs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507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yer Hochformat/Quadra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AE1B5D-1C34-4E1E-9BB3-997C376415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3796765" y="1028700"/>
            <a:ext cx="3462535" cy="1553812"/>
          </a:xfrm>
          <a:prstGeom prst="rect">
            <a:avLst/>
          </a:prstGeom>
        </p:spPr>
      </p:pic>
      <p:sp>
        <p:nvSpPr>
          <p:cNvPr id="4" name="AutoShape 3">
            <a:extLst>
              <a:ext uri="{FF2B5EF4-FFF2-40B4-BE49-F238E27FC236}">
                <a16:creationId xmlns:a16="http://schemas.microsoft.com/office/drawing/2014/main" id="{31D0F4E6-7E5B-4868-BBA4-420F57EA1442}"/>
              </a:ext>
            </a:extLst>
          </p:cNvPr>
          <p:cNvSpPr/>
          <p:nvPr userDrawn="1"/>
        </p:nvSpPr>
        <p:spPr>
          <a:xfrm>
            <a:off x="0" y="0"/>
            <a:ext cx="1895034" cy="1028700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72D9BA77-59EF-4268-91B8-072BB599AE0A}"/>
              </a:ext>
            </a:extLst>
          </p:cNvPr>
          <p:cNvSpPr/>
          <p:nvPr userDrawn="1"/>
        </p:nvSpPr>
        <p:spPr>
          <a:xfrm rot="16200000">
            <a:off x="16126943" y="7370004"/>
            <a:ext cx="47625" cy="221709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2634604-480A-4094-909F-AA624EC669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8298" y="8555174"/>
            <a:ext cx="9157202" cy="1250950"/>
          </a:xfrm>
        </p:spPr>
        <p:txBody>
          <a:bodyPr/>
          <a:lstStyle>
            <a:lvl1pPr algn="r">
              <a:defRPr lang="de-DE" sz="4199" kern="1200" smtClean="0">
                <a:solidFill>
                  <a:srgbClr val="000000"/>
                </a:solidFill>
                <a:latin typeface="Montserrat Classic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A567C623-A45C-4574-B01E-3CDDC12F95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78298" y="4305301"/>
            <a:ext cx="9157201" cy="4096624"/>
          </a:xfrm>
        </p:spPr>
        <p:txBody>
          <a:bodyPr anchor="b"/>
          <a:lstStyle>
            <a:lvl1pPr algn="r">
              <a:defRPr lang="de-DE" sz="7500" kern="1200" dirty="0" smtClean="0">
                <a:solidFill>
                  <a:srgbClr val="000000"/>
                </a:solidFill>
                <a:latin typeface="Montserrat Extra-Bold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8" name="Inhaltsplatzhalter 17">
            <a:extLst>
              <a:ext uri="{FF2B5EF4-FFF2-40B4-BE49-F238E27FC236}">
                <a16:creationId xmlns:a16="http://schemas.microsoft.com/office/drawing/2014/main" id="{A8A9D075-1419-4239-A7FD-A49ADBA4472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7517" y="1028700"/>
            <a:ext cx="6824883" cy="82296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de-CH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460000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yer Hochformat/Quadra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9A4B12-8635-4FC3-8267-C5EF61D92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4" name="AutoShape 3">
            <a:extLst>
              <a:ext uri="{FF2B5EF4-FFF2-40B4-BE49-F238E27FC236}">
                <a16:creationId xmlns:a16="http://schemas.microsoft.com/office/drawing/2014/main" id="{A47D914A-65D3-4064-BCD0-F0671F68941E}"/>
              </a:ext>
            </a:extLst>
          </p:cNvPr>
          <p:cNvSpPr/>
          <p:nvPr userDrawn="1"/>
        </p:nvSpPr>
        <p:spPr>
          <a:xfrm>
            <a:off x="16379427" y="-338751"/>
            <a:ext cx="1908573" cy="10625751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1500A652-479C-47A5-98D3-EE03C8B6EB07}"/>
              </a:ext>
            </a:extLst>
          </p:cNvPr>
          <p:cNvSpPr/>
          <p:nvPr userDrawn="1"/>
        </p:nvSpPr>
        <p:spPr>
          <a:xfrm rot="16200000">
            <a:off x="2113432" y="7370004"/>
            <a:ext cx="47625" cy="221709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69AE38E4-BDAF-4E70-836C-E4FD61756D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8555174"/>
            <a:ext cx="9258300" cy="1250950"/>
          </a:xfrm>
        </p:spPr>
        <p:txBody>
          <a:bodyPr/>
          <a:lstStyle>
            <a:lvl1pPr algn="l">
              <a:defRPr lang="de-DE" sz="4199" kern="1200" smtClean="0">
                <a:solidFill>
                  <a:srgbClr val="000000"/>
                </a:solidFill>
                <a:latin typeface="Montserrat Classic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05862F12-C893-4CA5-BD01-D29E30B012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6300" y="4305301"/>
            <a:ext cx="9258300" cy="4096624"/>
          </a:xfrm>
        </p:spPr>
        <p:txBody>
          <a:bodyPr anchor="b"/>
          <a:lstStyle>
            <a:lvl1pPr algn="l">
              <a:defRPr lang="de-DE" sz="7500" kern="1200" dirty="0" smtClean="0">
                <a:solidFill>
                  <a:srgbClr val="000000"/>
                </a:solidFill>
                <a:latin typeface="Montserrat Extra-Bold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Inhaltsplatzhalter 17">
            <a:extLst>
              <a:ext uri="{FF2B5EF4-FFF2-40B4-BE49-F238E27FC236}">
                <a16:creationId xmlns:a16="http://schemas.microsoft.com/office/drawing/2014/main" id="{AF512815-D378-490F-962E-538FA80E5E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08830" y="859324"/>
            <a:ext cx="6824883" cy="8229600"/>
          </a:xfrm>
        </p:spPr>
        <p:txBody>
          <a:bodyPr anchor="ctr" anchorCtr="1"/>
          <a:lstStyle>
            <a:lvl1pPr>
              <a:defRPr/>
            </a:lvl1pPr>
          </a:lstStyle>
          <a:p>
            <a:pPr lvl="0"/>
            <a:r>
              <a:rPr lang="de-CH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53124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lyer Quer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47D6EC-5472-42B5-9207-B784EF5D83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3796765" y="1028700"/>
            <a:ext cx="3462535" cy="1553812"/>
          </a:xfrm>
          <a:prstGeom prst="rect">
            <a:avLst/>
          </a:prstGeom>
        </p:spPr>
      </p:pic>
      <p:sp>
        <p:nvSpPr>
          <p:cNvPr id="4" name="AutoShape 3">
            <a:extLst>
              <a:ext uri="{FF2B5EF4-FFF2-40B4-BE49-F238E27FC236}">
                <a16:creationId xmlns:a16="http://schemas.microsoft.com/office/drawing/2014/main" id="{943AF392-E882-45B5-9FF9-3BE881FD5071}"/>
              </a:ext>
            </a:extLst>
          </p:cNvPr>
          <p:cNvSpPr/>
          <p:nvPr userDrawn="1"/>
        </p:nvSpPr>
        <p:spPr>
          <a:xfrm>
            <a:off x="0" y="0"/>
            <a:ext cx="1895034" cy="1028700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1850F8CE-7383-44F4-9695-E7D3657EAF5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47517" y="1028700"/>
            <a:ext cx="11517313" cy="82296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de-CH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422742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utige Koll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33AA7402-890B-4FA9-86E6-7E0C30D9DF56}"/>
              </a:ext>
            </a:extLst>
          </p:cNvPr>
          <p:cNvSpPr/>
          <p:nvPr userDrawn="1"/>
        </p:nvSpPr>
        <p:spPr>
          <a:xfrm>
            <a:off x="16387542" y="0"/>
            <a:ext cx="1900458" cy="10287000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FD10C9-1BCB-4455-B987-A11DA0CFEE8D}"/>
              </a:ext>
            </a:extLst>
          </p:cNvPr>
          <p:cNvSpPr txBox="1"/>
          <p:nvPr userDrawn="1"/>
        </p:nvSpPr>
        <p:spPr>
          <a:xfrm>
            <a:off x="1023937" y="3360109"/>
            <a:ext cx="12943677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7500" dirty="0">
                <a:solidFill>
                  <a:srgbClr val="000000"/>
                </a:solidFill>
                <a:latin typeface="Montserrat Extra-Bold"/>
              </a:rPr>
              <a:t>HEUTIGE</a:t>
            </a:r>
          </a:p>
          <a:p>
            <a:pPr algn="just">
              <a:lnSpc>
                <a:spcPts val="9000"/>
              </a:lnSpc>
            </a:pPr>
            <a:r>
              <a:rPr lang="en-US" sz="7500" dirty="0">
                <a:solidFill>
                  <a:srgbClr val="000000"/>
                </a:solidFill>
                <a:latin typeface="Montserrat Extra-Bold"/>
              </a:rPr>
              <a:t>KOLLEKTE</a:t>
            </a: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F7970754-009B-4A22-BC40-42E3099BDE71}"/>
              </a:ext>
            </a:extLst>
          </p:cNvPr>
          <p:cNvSpPr/>
          <p:nvPr userDrawn="1"/>
        </p:nvSpPr>
        <p:spPr>
          <a:xfrm rot="16200000">
            <a:off x="2108670" y="4570901"/>
            <a:ext cx="47625" cy="2217090"/>
          </a:xfrm>
          <a:prstGeom prst="rect">
            <a:avLst/>
          </a:prstGeom>
          <a:solidFill>
            <a:srgbClr val="AA1919"/>
          </a:solid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D62D46-6DA4-44AD-9D4E-2C5846565D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76F942A8-0B14-419B-B573-63596504D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2024" y="5750884"/>
            <a:ext cx="9553576" cy="3097042"/>
          </a:xfrm>
        </p:spPr>
        <p:txBody>
          <a:bodyPr/>
          <a:lstStyle>
            <a:lvl1pPr>
              <a:defRPr lang="de-DE" sz="4800" kern="1200" dirty="0" smtClean="0">
                <a:solidFill>
                  <a:srgbClr val="000000"/>
                </a:solidFill>
                <a:latin typeface="Montserrat Classic Bold"/>
                <a:ea typeface="+mn-ea"/>
                <a:cs typeface="+mn-cs"/>
              </a:defRPr>
            </a:lvl1pPr>
            <a:lvl2pPr>
              <a:defRPr lang="de-DE" sz="4800" kern="1200" dirty="0" smtClean="0">
                <a:solidFill>
                  <a:srgbClr val="000000"/>
                </a:solidFill>
                <a:latin typeface="Montserrat Classic"/>
                <a:ea typeface="+mn-ea"/>
                <a:cs typeface="+mn-cs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E8B2B071-6ED5-41B2-AC52-5625CA13ED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109691" y="422512"/>
            <a:ext cx="6480000" cy="432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21" name="Inhaltsplatzhalter 19">
            <a:extLst>
              <a:ext uri="{FF2B5EF4-FFF2-40B4-BE49-F238E27FC236}">
                <a16:creationId xmlns:a16="http://schemas.microsoft.com/office/drawing/2014/main" id="{2166436F-6BC9-45AE-A865-24335C1CB7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113320" y="5544488"/>
            <a:ext cx="6480000" cy="432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057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llektenk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02DAB540-643F-4331-B86E-EECE254DF33F}"/>
              </a:ext>
            </a:extLst>
          </p:cNvPr>
          <p:cNvSpPr/>
          <p:nvPr userDrawn="1"/>
        </p:nvSpPr>
        <p:spPr>
          <a:xfrm rot="16200000">
            <a:off x="2113432" y="5992342"/>
            <a:ext cx="47625" cy="221709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9189FD-03B2-4326-93AD-53E6D61EFEE2}"/>
              </a:ext>
            </a:extLst>
          </p:cNvPr>
          <p:cNvSpPr txBox="1"/>
          <p:nvPr userDrawn="1"/>
        </p:nvSpPr>
        <p:spPr>
          <a:xfrm>
            <a:off x="1038225" y="7339346"/>
            <a:ext cx="16221075" cy="1842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200" dirty="0">
                <a:solidFill>
                  <a:srgbClr val="000000"/>
                </a:solidFill>
                <a:latin typeface="Montserrat Classic"/>
              </a:rPr>
              <a:t>Evang. </a:t>
            </a:r>
            <a:r>
              <a:rPr lang="en-US" sz="3200" dirty="0" err="1">
                <a:solidFill>
                  <a:srgbClr val="000000"/>
                </a:solidFill>
                <a:latin typeface="Montserrat Classic"/>
              </a:rPr>
              <a:t>Kirchgemeinde</a:t>
            </a:r>
            <a:r>
              <a:rPr lang="en-US" sz="3200" dirty="0">
                <a:solidFill>
                  <a:srgbClr val="000000"/>
                </a:solidFill>
                <a:latin typeface="Montserrat Classic"/>
              </a:rPr>
              <a:t> Berg TG </a:t>
            </a:r>
            <a:r>
              <a:rPr lang="en-US" sz="3200" dirty="0" err="1">
                <a:solidFill>
                  <a:srgbClr val="000000"/>
                </a:solidFill>
                <a:latin typeface="Montserrat Classic"/>
              </a:rPr>
              <a:t>Kollekten</a:t>
            </a:r>
            <a:r>
              <a:rPr lang="en-US" sz="3200" dirty="0">
                <a:solidFill>
                  <a:srgbClr val="000000"/>
                </a:solidFill>
                <a:latin typeface="Montserrat Classic"/>
              </a:rPr>
              <a:t> </a:t>
            </a:r>
          </a:p>
          <a:p>
            <a:pPr>
              <a:lnSpc>
                <a:spcPts val="5040"/>
              </a:lnSpc>
            </a:pPr>
            <a:r>
              <a:rPr lang="en-US" sz="3200" kern="1200" dirty="0" err="1">
                <a:solidFill>
                  <a:srgbClr val="000000"/>
                </a:solidFill>
                <a:latin typeface="Montserrat Classic"/>
                <a:ea typeface="+mn-ea"/>
                <a:cs typeface="+mn-cs"/>
              </a:rPr>
              <a:t>Raiffeisenbank</a:t>
            </a:r>
            <a:r>
              <a:rPr lang="en-US" sz="3200" kern="1200" dirty="0">
                <a:solidFill>
                  <a:srgbClr val="000000"/>
                </a:solidFill>
                <a:latin typeface="Montserrat Classic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latin typeface="Montserrat Classic"/>
                <a:ea typeface="+mn-ea"/>
                <a:cs typeface="+mn-cs"/>
              </a:rPr>
              <a:t>Mittelthurgau</a:t>
            </a:r>
            <a:endParaRPr lang="en-US" sz="3200" kern="1200" dirty="0">
              <a:solidFill>
                <a:srgbClr val="000000"/>
              </a:solidFill>
              <a:latin typeface="Montserrat Classic"/>
              <a:ea typeface="+mn-ea"/>
              <a:cs typeface="+mn-cs"/>
            </a:endParaRPr>
          </a:p>
          <a:p>
            <a:pPr>
              <a:lnSpc>
                <a:spcPts val="5039"/>
              </a:lnSpc>
            </a:pPr>
            <a:r>
              <a:rPr lang="en-US" sz="3200" kern="1200" dirty="0">
                <a:solidFill>
                  <a:srgbClr val="000000"/>
                </a:solidFill>
                <a:latin typeface="Montserrat Classic"/>
                <a:ea typeface="+mn-ea"/>
                <a:cs typeface="+mn-cs"/>
              </a:rPr>
              <a:t>CH08 8080 8009 3678 2792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A0D519-F638-4BFE-AA30-30126349775F}"/>
              </a:ext>
            </a:extLst>
          </p:cNvPr>
          <p:cNvSpPr txBox="1"/>
          <p:nvPr userDrawn="1"/>
        </p:nvSpPr>
        <p:spPr>
          <a:xfrm>
            <a:off x="1028700" y="5954739"/>
            <a:ext cx="16230600" cy="1093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en-US" sz="6600" dirty="0">
                <a:solidFill>
                  <a:srgbClr val="AA1919"/>
                </a:solidFill>
                <a:latin typeface="Montserrat Extra-Bold"/>
              </a:rPr>
              <a:t>KOLLEKTENKONTO</a:t>
            </a:r>
            <a:endParaRPr lang="en-US" sz="7500" dirty="0">
              <a:solidFill>
                <a:srgbClr val="AA1919"/>
              </a:solidFill>
              <a:latin typeface="Montserrat Extra-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B822B3-C316-4A4B-A19B-C7DC6FF3F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4B7ECCD-6B0A-4E52-A50A-733C2867B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1771346" y="1043578"/>
            <a:ext cx="4529693" cy="1538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8C2885-0FF6-481B-91B1-90D8F9BC64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0819908" y="2825732"/>
            <a:ext cx="6432568" cy="643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60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itere Informati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864D53E1-B8BE-422F-B9F4-8AA651E44197}"/>
              </a:ext>
            </a:extLst>
          </p:cNvPr>
          <p:cNvSpPr/>
          <p:nvPr userDrawn="1"/>
        </p:nvSpPr>
        <p:spPr>
          <a:xfrm>
            <a:off x="0" y="0"/>
            <a:ext cx="18794529" cy="10287000"/>
          </a:xfrm>
          <a:prstGeom prst="rect">
            <a:avLst/>
          </a:prstGeom>
          <a:solidFill>
            <a:srgbClr val="AA1919"/>
          </a:solidFill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0C58D-C7D5-4E7D-97D9-1FD91F0E7B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53AB84-9A23-4210-84D3-6F7061650677}"/>
              </a:ext>
            </a:extLst>
          </p:cNvPr>
          <p:cNvSpPr txBox="1"/>
          <p:nvPr userDrawn="1"/>
        </p:nvSpPr>
        <p:spPr>
          <a:xfrm>
            <a:off x="1038225" y="8530936"/>
            <a:ext cx="16221075" cy="727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>
                <a:solidFill>
                  <a:srgbClr val="FFFFFF"/>
                </a:solidFill>
                <a:latin typeface="Montserrat Classic"/>
              </a:rPr>
              <a:t> www.evang-berg.ch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D7B602-6C7F-4F62-A85F-6622506BB782}"/>
              </a:ext>
            </a:extLst>
          </p:cNvPr>
          <p:cNvSpPr txBox="1"/>
          <p:nvPr userDrawn="1"/>
        </p:nvSpPr>
        <p:spPr>
          <a:xfrm>
            <a:off x="4315623" y="5927060"/>
            <a:ext cx="12943677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000"/>
              </a:lnSpc>
            </a:pPr>
            <a:r>
              <a:rPr lang="en-US" sz="7500">
                <a:solidFill>
                  <a:srgbClr val="FFFFFF"/>
                </a:solidFill>
                <a:latin typeface="Montserrat Extra-Bold"/>
              </a:rPr>
              <a:t>WEITERE INFORMATIONEN</a:t>
            </a:r>
          </a:p>
        </p:txBody>
      </p:sp>
      <p:sp>
        <p:nvSpPr>
          <p:cNvPr id="7" name="AutoShape 6">
            <a:extLst>
              <a:ext uri="{FF2B5EF4-FFF2-40B4-BE49-F238E27FC236}">
                <a16:creationId xmlns:a16="http://schemas.microsoft.com/office/drawing/2014/main" id="{1649C63C-1B26-41B6-AC52-D70C99B58B73}"/>
              </a:ext>
            </a:extLst>
          </p:cNvPr>
          <p:cNvSpPr/>
          <p:nvPr userDrawn="1"/>
        </p:nvSpPr>
        <p:spPr>
          <a:xfrm rot="16200000">
            <a:off x="16126943" y="7293804"/>
            <a:ext cx="47625" cy="2217090"/>
          </a:xfrm>
          <a:prstGeom prst="rect">
            <a:avLst/>
          </a:prstGeom>
          <a:solidFill>
            <a:srgbClr val="FFFFFF"/>
          </a:solidFill>
        </p:spPr>
      </p:sp>
    </p:spTree>
    <p:extLst>
      <p:ext uri="{BB962C8B-B14F-4D97-AF65-F5344CB8AC3E}">
        <p14:creationId xmlns:p14="http://schemas.microsoft.com/office/powerpoint/2010/main" val="2762203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r wünschen allen eine gesegnete Wo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48B5C0-B04F-4EBD-AD64-4158AEC7BD96}"/>
              </a:ext>
            </a:extLst>
          </p:cNvPr>
          <p:cNvSpPr txBox="1"/>
          <p:nvPr userDrawn="1"/>
        </p:nvSpPr>
        <p:spPr>
          <a:xfrm>
            <a:off x="1028700" y="3318829"/>
            <a:ext cx="16230600" cy="452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0"/>
              </a:lnSpc>
            </a:pPr>
            <a:r>
              <a:rPr lang="en-US" sz="5700" dirty="0" err="1">
                <a:solidFill>
                  <a:srgbClr val="000000"/>
                </a:solidFill>
                <a:latin typeface="Montserrat"/>
              </a:rPr>
              <a:t>Wir</a:t>
            </a:r>
            <a:r>
              <a:rPr lang="en-US" sz="57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700" dirty="0" err="1">
                <a:solidFill>
                  <a:srgbClr val="000000"/>
                </a:solidFill>
                <a:latin typeface="Montserrat"/>
              </a:rPr>
              <a:t>wünschen</a:t>
            </a:r>
            <a:r>
              <a:rPr lang="en-US" sz="57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700" dirty="0" err="1">
                <a:solidFill>
                  <a:srgbClr val="000000"/>
                </a:solidFill>
                <a:latin typeface="Montserrat"/>
              </a:rPr>
              <a:t>allen</a:t>
            </a:r>
            <a:endParaRPr lang="en-US" sz="5700" dirty="0">
              <a:solidFill>
                <a:srgbClr val="000000"/>
              </a:solidFill>
              <a:latin typeface="Montserrat"/>
            </a:endParaRPr>
          </a:p>
          <a:p>
            <a:pPr algn="ctr">
              <a:lnSpc>
                <a:spcPts val="6840"/>
              </a:lnSpc>
            </a:pPr>
            <a:r>
              <a:rPr lang="en-US" sz="57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700" dirty="0" err="1">
                <a:solidFill>
                  <a:srgbClr val="000000"/>
                </a:solidFill>
                <a:latin typeface="Montserrat"/>
              </a:rPr>
              <a:t>eine</a:t>
            </a:r>
            <a:r>
              <a:rPr lang="en-US" sz="57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700" dirty="0" err="1">
                <a:solidFill>
                  <a:srgbClr val="000000"/>
                </a:solidFill>
                <a:latin typeface="Montserrat"/>
              </a:rPr>
              <a:t>gesegnete</a:t>
            </a:r>
            <a:r>
              <a:rPr lang="en-US" sz="57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700" dirty="0" err="1">
                <a:solidFill>
                  <a:srgbClr val="000000"/>
                </a:solidFill>
                <a:latin typeface="Montserrat"/>
              </a:rPr>
              <a:t>Woche</a:t>
            </a:r>
            <a:endParaRPr lang="en-US" sz="5700" dirty="0">
              <a:solidFill>
                <a:srgbClr val="000000"/>
              </a:solidFill>
              <a:latin typeface="Montserrat"/>
            </a:endParaRPr>
          </a:p>
          <a:p>
            <a:pPr algn="ctr">
              <a:lnSpc>
                <a:spcPts val="3960"/>
              </a:lnSpc>
            </a:pPr>
            <a:endParaRPr lang="en-US" sz="5700" dirty="0">
              <a:solidFill>
                <a:srgbClr val="000000"/>
              </a:solidFill>
              <a:latin typeface="Montserrat"/>
            </a:endParaRPr>
          </a:p>
          <a:p>
            <a:pPr algn="ctr">
              <a:lnSpc>
                <a:spcPts val="9000"/>
              </a:lnSpc>
            </a:pPr>
            <a:r>
              <a:rPr lang="en-US" sz="7500" dirty="0">
                <a:solidFill>
                  <a:srgbClr val="000000"/>
                </a:solidFill>
                <a:latin typeface="Montserrat Extra-Bold"/>
              </a:rPr>
              <a:t>SEI GEWISS:</a:t>
            </a:r>
          </a:p>
          <a:p>
            <a:pPr algn="ctr">
              <a:lnSpc>
                <a:spcPts val="9000"/>
              </a:lnSpc>
            </a:pPr>
            <a:r>
              <a:rPr lang="en-US" sz="7500" dirty="0">
                <a:solidFill>
                  <a:srgbClr val="000000"/>
                </a:solidFill>
                <a:latin typeface="Montserrat Extra-Bold"/>
              </a:rPr>
              <a:t>ER, DER HERR, GEHT MIT!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4A09D1-6466-4910-82D2-AEB18523D3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28700" y="1028700"/>
            <a:ext cx="3462535" cy="1553812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08ECF764-BE9E-4C85-9686-4C13FE40CEDF}"/>
              </a:ext>
            </a:extLst>
          </p:cNvPr>
          <p:cNvSpPr/>
          <p:nvPr userDrawn="1"/>
        </p:nvSpPr>
        <p:spPr>
          <a:xfrm rot="16200000">
            <a:off x="8924167" y="4251003"/>
            <a:ext cx="47625" cy="2217090"/>
          </a:xfrm>
          <a:prstGeom prst="rect">
            <a:avLst/>
          </a:prstGeom>
          <a:solidFill>
            <a:srgbClr val="AA1919"/>
          </a:solidFill>
        </p:spPr>
      </p:sp>
    </p:spTree>
    <p:extLst>
      <p:ext uri="{BB962C8B-B14F-4D97-AF65-F5344CB8AC3E}">
        <p14:creationId xmlns:p14="http://schemas.microsoft.com/office/powerpoint/2010/main" val="326007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igt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4BC012B2-0053-44E7-8828-11446377E44D}"/>
              </a:ext>
            </a:extLst>
          </p:cNvPr>
          <p:cNvSpPr/>
          <p:nvPr userDrawn="1"/>
        </p:nvSpPr>
        <p:spPr>
          <a:xfrm>
            <a:off x="0" y="1028700"/>
            <a:ext cx="15136231" cy="6393836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24CE669B-56A3-4A8B-9F90-84900B5DA94C}"/>
              </a:ext>
            </a:extLst>
          </p:cNvPr>
          <p:cNvSpPr/>
          <p:nvPr userDrawn="1"/>
        </p:nvSpPr>
        <p:spPr>
          <a:xfrm rot="16200000">
            <a:off x="2113432" y="4280808"/>
            <a:ext cx="47625" cy="221709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77B7AE4-D875-42BF-BC60-F1180C3AB3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3572984"/>
            <a:ext cx="13106400" cy="1939925"/>
          </a:xfrm>
        </p:spPr>
        <p:txBody>
          <a:bodyPr/>
          <a:lstStyle>
            <a:lvl1pPr marL="0" algn="l" defTabSz="914400" rtl="0" eaLnBrk="1" latinLnBrk="0" hangingPunct="1">
              <a:lnSpc>
                <a:spcPts val="13679"/>
              </a:lnSpc>
              <a:defRPr lang="de-DE" sz="11400" kern="1200" dirty="0" smtClean="0">
                <a:solidFill>
                  <a:srgbClr val="FFFFFF"/>
                </a:solidFill>
                <a:latin typeface="Montserrat Extra-Bold"/>
                <a:ea typeface="+mn-ea"/>
                <a:cs typeface="+mn-cs"/>
              </a:defRPr>
            </a:lvl1pPr>
            <a:lvl2pPr>
              <a:defRPr lang="de-DE" sz="7500" kern="1200" dirty="0" smtClean="0">
                <a:solidFill>
                  <a:srgbClr val="FFFFFF"/>
                </a:solidFill>
                <a:latin typeface="Montserrat Extra-Bold"/>
                <a:ea typeface="+mn-ea"/>
                <a:cs typeface="+mn-cs"/>
              </a:defRPr>
            </a:lvl2pPr>
          </a:lstStyle>
          <a:p>
            <a:pPr lvl="0"/>
            <a:r>
              <a:rPr lang="de-DE" dirty="0" err="1"/>
              <a:t>Mastertextfor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E37566E-3E9E-4DF1-A762-1E392C103B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5512909"/>
            <a:ext cx="12268200" cy="1304925"/>
          </a:xfrm>
        </p:spPr>
        <p:txBody>
          <a:bodyPr/>
          <a:lstStyle>
            <a:lvl1pPr>
              <a:defRPr lang="de-DE" sz="7500" kern="1200" dirty="0" smtClean="0">
                <a:ln>
                  <a:noFill/>
                </a:ln>
                <a:solidFill>
                  <a:srgbClr val="FFFFFF"/>
                </a:solidFill>
                <a:latin typeface="Montserrat Extra-Bold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Mastertextformat</a:t>
            </a:r>
            <a:endParaRPr lang="de-CH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rüssung, Lesung &amp; Pred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3">
            <a:extLst>
              <a:ext uri="{FF2B5EF4-FFF2-40B4-BE49-F238E27FC236}">
                <a16:creationId xmlns:a16="http://schemas.microsoft.com/office/drawing/2014/main" id="{0505F8D8-9E84-486D-881D-C2CB6A06C209}"/>
              </a:ext>
            </a:extLst>
          </p:cNvPr>
          <p:cNvSpPr/>
          <p:nvPr userDrawn="1"/>
        </p:nvSpPr>
        <p:spPr>
          <a:xfrm>
            <a:off x="0" y="-31474"/>
            <a:ext cx="18560462" cy="1906117"/>
          </a:xfrm>
          <a:prstGeom prst="rect">
            <a:avLst/>
          </a:prstGeom>
          <a:solidFill>
            <a:srgbClr val="AA1919"/>
          </a:solidFill>
        </p:spPr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1DD260E-F60D-4493-88DC-B703FA3FB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21"/>
            <a:ext cx="15840000" cy="1754326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e-DE" dirty="0"/>
              <a:t>Titel</a:t>
            </a:r>
            <a:br>
              <a:rPr lang="de-DE" dirty="0"/>
            </a:br>
            <a:r>
              <a:rPr lang="de-DE" dirty="0"/>
              <a:t>hinzufügen</a:t>
            </a:r>
            <a:endParaRPr lang="de-CH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43EFBCA5-66A7-4935-910E-91D5F61D31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2803500"/>
            <a:ext cx="15840000" cy="7140600"/>
          </a:xfrm>
        </p:spPr>
        <p:txBody>
          <a:bodyPr vert="horz" lIns="91440" tIns="45720" rIns="91440" bIns="45720" rtlCol="0">
            <a:normAutofit/>
          </a:bodyPr>
          <a:lstStyle>
            <a:lvl1pPr defTabSz="720000">
              <a:tabLst>
                <a:tab pos="36000" algn="l"/>
              </a:tabLst>
              <a:defRPr lang="de-DE" b="1" smtClean="0"/>
            </a:lvl1pPr>
            <a:lvl2pPr defTabSz="720000">
              <a:tabLst>
                <a:tab pos="36000" algn="l"/>
              </a:tabLst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CH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platzhalter 20">
            <a:extLst>
              <a:ext uri="{FF2B5EF4-FFF2-40B4-BE49-F238E27FC236}">
                <a16:creationId xmlns:a16="http://schemas.microsoft.com/office/drawing/2014/main" id="{9AF60495-F987-4753-8B2B-F9CC95D0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591"/>
            <a:ext cx="15840000" cy="9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algn="l">
              <a:lnSpc>
                <a:spcPts val="6840"/>
              </a:lnSpc>
            </a:pPr>
            <a:r>
              <a:rPr lang="de-DE" dirty="0"/>
              <a:t>Mastertitelformat bearbeiten</a:t>
            </a:r>
            <a:endParaRPr lang="de-CH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9B30F96-6543-41AF-884D-B7CE7E2F16D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>
          <a:xfrm>
            <a:off x="13796765" y="7704488"/>
            <a:ext cx="3462535" cy="1553812"/>
          </a:xfrm>
          <a:prstGeom prst="rect">
            <a:avLst/>
          </a:prstGeom>
        </p:spPr>
      </p:pic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AF217587-4BC3-4545-A8CB-392D46A9E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803500"/>
            <a:ext cx="15840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0" r:id="rId4"/>
    <p:sldLayoutId id="2147483661" r:id="rId5"/>
    <p:sldLayoutId id="2147483662" r:id="rId6"/>
    <p:sldLayoutId id="2147483665" r:id="rId7"/>
    <p:sldLayoutId id="2147483666" r:id="rId8"/>
    <p:sldLayoutId id="2147483667" r:id="rId9"/>
    <p:sldLayoutId id="2147483663" r:id="rId10"/>
    <p:sldLayoutId id="2147483664" r:id="rId11"/>
    <p:sldLayoutId id="2147483668" r:id="rId12"/>
    <p:sldLayoutId id="2147483669" r:id="rId13"/>
    <p:sldLayoutId id="2147483652" r:id="rId14"/>
    <p:sldLayoutId id="2147483651" r:id="rId15"/>
  </p:sldLayoutIdLst>
  <p:txStyles>
    <p:titleStyle>
      <a:lvl1pPr algn="l" defTabSz="914400" rtl="0" eaLnBrk="1" latinLnBrk="0" hangingPunct="1">
        <a:spcBef>
          <a:spcPct val="0"/>
        </a:spcBef>
        <a:buNone/>
        <a:defRPr lang="de-CH" sz="5700" kern="1200" dirty="0" smtClean="0">
          <a:solidFill>
            <a:srgbClr val="FFFFFF"/>
          </a:solidFill>
          <a:latin typeface="Montserrat"/>
          <a:ea typeface="+mn-ea"/>
          <a:cs typeface="+mn-cs"/>
        </a:defRPr>
      </a:lvl1pPr>
    </p:titleStyle>
    <p:bodyStyle>
      <a:lvl1pPr marL="0" indent="0" algn="l" defTabSz="720000" rtl="0" eaLnBrk="1" latinLnBrk="0" hangingPunct="1">
        <a:spcBef>
          <a:spcPts val="0"/>
        </a:spcBef>
        <a:buFont typeface="Arial" pitchFamily="34" charset="0"/>
        <a:buNone/>
        <a:tabLst>
          <a:tab pos="0" algn="l"/>
        </a:tabLst>
        <a:defRPr lang="de-DE" sz="5700" kern="1200" dirty="0" smtClean="0">
          <a:ln>
            <a:noFill/>
          </a:ln>
          <a:solidFill>
            <a:srgbClr val="000000"/>
          </a:solidFill>
          <a:latin typeface="Montserrat"/>
          <a:ea typeface="+mn-ea"/>
          <a:cs typeface="+mn-cs"/>
        </a:defRPr>
      </a:lvl1pPr>
      <a:lvl2pPr marL="0" indent="0" algn="l" defTabSz="720000" rtl="0" eaLnBrk="1" latinLnBrk="0" hangingPunct="1">
        <a:spcBef>
          <a:spcPts val="0"/>
        </a:spcBef>
        <a:buFont typeface="Arial" pitchFamily="34" charset="0"/>
        <a:buNone/>
        <a:tabLst>
          <a:tab pos="0" algn="l"/>
        </a:tabLst>
        <a:defRPr lang="de-DE" sz="4200" kern="1200" dirty="0" smtClean="0">
          <a:ln>
            <a:noFill/>
          </a:ln>
          <a:solidFill>
            <a:srgbClr val="000000"/>
          </a:solidFill>
          <a:latin typeface="Montserra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de-DE" sz="18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0" algn="l" defTabSz="914400" rtl="0" eaLnBrk="1" latinLnBrk="0" hangingPunct="1">
        <a:spcBef>
          <a:spcPct val="20000"/>
        </a:spcBef>
        <a:buFont typeface="Arial" pitchFamily="34" charset="0"/>
        <a:buNone/>
        <a:defRPr lang="de-DE" sz="18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0" algn="l" defTabSz="914400" rtl="0" eaLnBrk="1" latinLnBrk="0" hangingPunct="1">
        <a:spcBef>
          <a:spcPct val="20000"/>
        </a:spcBef>
        <a:buFont typeface="Arial" pitchFamily="34" charset="0"/>
        <a:buNone/>
        <a:defRPr lang="de-CH" sz="18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/>
              <a:t>Gib nicht an mit dem, was du morgen vorhast! Du weißt ja nicht einmal, was dir heute zustößt. </a:t>
            </a:r>
          </a:p>
          <a:p>
            <a:endParaRPr lang="de-DE" sz="1400" dirty="0"/>
          </a:p>
          <a:p>
            <a:r>
              <a:rPr lang="de-DE" sz="5400" dirty="0"/>
              <a:t>Überlass es anderen, dich zu loben; besser ein fremder Mund lobt dich als dein eigener! </a:t>
            </a:r>
          </a:p>
          <a:p>
            <a:endParaRPr lang="de-DE" sz="1400" dirty="0"/>
          </a:p>
          <a:p>
            <a:r>
              <a:rPr lang="de-DE" sz="5400" dirty="0"/>
              <a:t>Sand und Steine sind schwer, aber noch schwerer wiegt der Ärger, den man mit Dummköpfen hat.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814569D-C158-C98D-3F92-6780D6DA699D}"/>
              </a:ext>
            </a:extLst>
          </p:cNvPr>
          <p:cNvSpPr/>
          <p:nvPr/>
        </p:nvSpPr>
        <p:spPr>
          <a:xfrm>
            <a:off x="-76200" y="520690"/>
            <a:ext cx="922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LESUNG: Sprüche 27, 1-6  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82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/>
              <a:t>Zorn ist grausam und Wut wie </a:t>
            </a:r>
            <a:r>
              <a:rPr lang="de-DE" sz="5400" dirty="0" err="1"/>
              <a:t>überschäu-mendes</a:t>
            </a:r>
            <a:r>
              <a:rPr lang="de-DE" sz="5400" dirty="0"/>
              <a:t> Wasser; doch noch unerträglicher ist Eifersucht. </a:t>
            </a:r>
          </a:p>
          <a:p>
            <a:endParaRPr lang="de-DE" sz="1400" dirty="0"/>
          </a:p>
          <a:p>
            <a:r>
              <a:rPr lang="de-DE" sz="5400" dirty="0"/>
              <a:t>Liebe, die offen tadelt, ist besser als eine, die ängstlich schweigt. </a:t>
            </a:r>
          </a:p>
          <a:p>
            <a:endParaRPr lang="de-DE" sz="1400" dirty="0"/>
          </a:p>
          <a:p>
            <a:r>
              <a:rPr lang="de-DE" sz="5400" dirty="0"/>
              <a:t>Ein Freund bleibt dein Freund, auch wenn er dir wehtut; ein Feind überfällt dich mit </a:t>
            </a:r>
          </a:p>
          <a:p>
            <a:r>
              <a:rPr lang="de-DE" sz="5400" dirty="0"/>
              <a:t>übertrieben vielen Küssen.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814569D-C158-C98D-3F92-6780D6DA699D}"/>
              </a:ext>
            </a:extLst>
          </p:cNvPr>
          <p:cNvSpPr/>
          <p:nvPr/>
        </p:nvSpPr>
        <p:spPr>
          <a:xfrm>
            <a:off x="-76200" y="520690"/>
            <a:ext cx="922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LESUNG: Sprüche 27, 1-6  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1343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Weisheit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Der Anfang der Weisheit ist die Furcht des HERRN,</a:t>
            </a:r>
          </a:p>
          <a:p>
            <a:endParaRPr lang="de-DE" sz="1400" dirty="0"/>
          </a:p>
          <a:p>
            <a:r>
              <a:rPr lang="de-DE" sz="6000" dirty="0"/>
              <a:t>und das Erkennen des Heiligen ist Verstand. 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Spr. 9, 10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0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Weisheit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Trachtet zuerst nach dem Reich Gottes und nach seiner Gerechtigkeit, </a:t>
            </a:r>
          </a:p>
          <a:p>
            <a:r>
              <a:rPr lang="de-DE" sz="6000" dirty="0"/>
              <a:t>so wird euch das alles zufallen.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JESUS, Mt. 6, 33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688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Zurechtweisung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Wer lernen will, lässt sich gern zurecht-weisen; </a:t>
            </a:r>
          </a:p>
          <a:p>
            <a:endParaRPr lang="de-DE" sz="1400" dirty="0"/>
          </a:p>
          <a:p>
            <a:r>
              <a:rPr lang="de-DE" sz="6000" dirty="0"/>
              <a:t>wer keinen Tadel erträgt, bleibt dumm.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Spr. 12, 1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286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Zurechtweisung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Nehmt auf euch mein Joch und lernt von mir; </a:t>
            </a:r>
          </a:p>
          <a:p>
            <a:r>
              <a:rPr lang="de-DE" sz="6000" dirty="0"/>
              <a:t>denn ich bin sanftmütig und von Herzen demütig; so werdet ihr Ruhe finden </a:t>
            </a:r>
          </a:p>
          <a:p>
            <a:r>
              <a:rPr lang="de-DE" sz="6000" dirty="0"/>
              <a:t>für eure Seelen.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JESUS, Mt. 11, 29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520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Besitz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Ehre den HERRN mit deinem Gut und mit den Erstlingen all deines Einkommens,</a:t>
            </a:r>
          </a:p>
          <a:p>
            <a:endParaRPr lang="de-DE" sz="1400" dirty="0"/>
          </a:p>
          <a:p>
            <a:r>
              <a:rPr lang="de-DE" sz="6000" dirty="0"/>
              <a:t>so werden deine Scheunen voll werden </a:t>
            </a:r>
          </a:p>
          <a:p>
            <a:r>
              <a:rPr lang="de-DE" sz="6000" dirty="0"/>
              <a:t>und deine Kelter von Wein überlaufen.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Spr. 3, 9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2445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Besitz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Wenn du Almosen gibst, so lass deine linke Hand nicht wissen, was die rechte tut, </a:t>
            </a:r>
          </a:p>
          <a:p>
            <a:endParaRPr lang="de-DE" sz="1400" dirty="0"/>
          </a:p>
          <a:p>
            <a:r>
              <a:rPr lang="de-DE" sz="6000" dirty="0"/>
              <a:t>auf dass dein Almosen verborgen bleibe; und dein Vater, der in das Verborgene sieht, wird dir’s vergelten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JESUS, Mt. 6, 3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9195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Gerechtigkeit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Wer dem Geringen Gewalt tut, </a:t>
            </a:r>
          </a:p>
          <a:p>
            <a:r>
              <a:rPr lang="de-DE" sz="6000" dirty="0"/>
              <a:t>lästert dessen Schöpfer; </a:t>
            </a:r>
          </a:p>
          <a:p>
            <a:endParaRPr lang="de-DE" sz="1400" dirty="0"/>
          </a:p>
          <a:p>
            <a:r>
              <a:rPr lang="de-DE" sz="6000" dirty="0"/>
              <a:t>aber wer sich des Armen erbarmt, </a:t>
            </a:r>
          </a:p>
          <a:p>
            <a:r>
              <a:rPr lang="de-DE" sz="6000" dirty="0"/>
              <a:t>der ehrt Gott.</a:t>
            </a:r>
            <a:endParaRPr lang="de-DE" sz="1400" dirty="0"/>
          </a:p>
          <a:p>
            <a:endParaRPr lang="de-DE" sz="4000" b="0" dirty="0"/>
          </a:p>
          <a:p>
            <a:r>
              <a:rPr lang="de-DE" sz="4000" b="0" dirty="0"/>
              <a:t>Spr. 14, 31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7397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Gerechtigkeit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Gib dem, der dich bittet, </a:t>
            </a:r>
          </a:p>
          <a:p>
            <a:r>
              <a:rPr lang="de-DE" sz="6000" dirty="0"/>
              <a:t>und wende dich nicht ab von dem, </a:t>
            </a:r>
          </a:p>
          <a:p>
            <a:r>
              <a:rPr lang="de-DE" sz="6000" dirty="0"/>
              <a:t>der etwas von dir borgen will.</a:t>
            </a:r>
            <a:endParaRPr lang="de-DE" sz="4000" b="0" dirty="0"/>
          </a:p>
          <a:p>
            <a:endParaRPr lang="de-DE" sz="4000" b="0" dirty="0"/>
          </a:p>
          <a:p>
            <a:r>
              <a:rPr lang="de-DE" sz="4000" b="0" dirty="0"/>
              <a:t>JESUS, Mt. 5, 42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779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627E78-7470-46BD-B59D-0A69FC08A0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2001592"/>
            <a:ext cx="17983200" cy="7772400"/>
          </a:xfrm>
        </p:spPr>
        <p:txBody>
          <a:bodyPr>
            <a:no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Weisheit – Zurechtweisung - </a:t>
            </a:r>
            <a:br>
              <a:rPr lang="de-DE" sz="5400" dirty="0">
                <a:solidFill>
                  <a:srgbClr val="FF0000"/>
                </a:solidFill>
              </a:rPr>
            </a:br>
            <a:r>
              <a:rPr lang="de-DE" sz="5400" dirty="0">
                <a:solidFill>
                  <a:srgbClr val="FF0000"/>
                </a:solidFill>
              </a:rPr>
              <a:t>				Besitz - Gerechtigkeit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6000" dirty="0"/>
              <a:t>Darum sollt ihr vollkommen sein, </a:t>
            </a:r>
            <a:br>
              <a:rPr lang="de-DE" sz="6000" dirty="0"/>
            </a:br>
            <a:r>
              <a:rPr lang="de-DE" sz="6000" dirty="0"/>
              <a:t>wie euer himmlischer Vater vollkommen ist.</a:t>
            </a:r>
          </a:p>
          <a:p>
            <a:endParaRPr lang="de-DE" sz="6000" dirty="0"/>
          </a:p>
          <a:p>
            <a:r>
              <a:rPr lang="de-DE" sz="4000" b="0" dirty="0"/>
              <a:t>JESUS, Mt. 5, 48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E1447F7-FF7D-1C90-7324-3C4A0C2F7D46}"/>
              </a:ext>
            </a:extLst>
          </p:cNvPr>
          <p:cNvSpPr/>
          <p:nvPr/>
        </p:nvSpPr>
        <p:spPr>
          <a:xfrm>
            <a:off x="-762000" y="437147"/>
            <a:ext cx="1059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Hochmut kommt vor dem Fall</a:t>
            </a:r>
            <a:endParaRPr lang="de-DE" sz="5400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6878732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 Evang. Ber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lIns="0" tIns="0" rIns="0" bIns="0" rtlCol="0" anchor="t">
        <a:spAutoFit/>
      </a:bodyPr>
      <a:lstStyle>
        <a:defPPr algn="l">
          <a:lnSpc>
            <a:spcPts val="6840"/>
          </a:lnSpc>
          <a:defRPr sz="5700" dirty="0" err="1">
            <a:solidFill>
              <a:srgbClr val="FFFFFF"/>
            </a:solidFill>
            <a:latin typeface="Montserra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456</Words>
  <Application>Microsoft Office PowerPoint</Application>
  <PresentationFormat>Benutzerdefiniert</PresentationFormat>
  <Paragraphs>97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Montserrat</vt:lpstr>
      <vt:lpstr>Calibri</vt:lpstr>
      <vt:lpstr>Montserrat Classic</vt:lpstr>
      <vt:lpstr>Montserrat Classic Bold</vt:lpstr>
      <vt:lpstr>Arial</vt:lpstr>
      <vt:lpstr>Montserrat Extra-Bold</vt:lpstr>
      <vt:lpstr>Folien Evang. Berg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Folien GD</dc:title>
  <dc:creator>Silvan</dc:creator>
  <cp:lastModifiedBy>Hanspeter Herzog</cp:lastModifiedBy>
  <cp:revision>210</cp:revision>
  <cp:lastPrinted>2023-11-18T12:50:18Z</cp:lastPrinted>
  <dcterms:created xsi:type="dcterms:W3CDTF">2006-08-16T00:00:00Z</dcterms:created>
  <dcterms:modified xsi:type="dcterms:W3CDTF">2024-01-27T10:38:04Z</dcterms:modified>
  <dc:identifier>DAEiCrTTQQ0</dc:identifier>
</cp:coreProperties>
</file>